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2"/>
  </p:notesMasterIdLst>
  <p:sldIdLst>
    <p:sldId id="256" r:id="rId2"/>
    <p:sldId id="260" r:id="rId3"/>
    <p:sldId id="372" r:id="rId4"/>
    <p:sldId id="259" r:id="rId5"/>
    <p:sldId id="344" r:id="rId6"/>
    <p:sldId id="314" r:id="rId7"/>
    <p:sldId id="373" r:id="rId8"/>
    <p:sldId id="315" r:id="rId9"/>
    <p:sldId id="316" r:id="rId10"/>
    <p:sldId id="318" r:id="rId11"/>
    <p:sldId id="342" r:id="rId12"/>
    <p:sldId id="330" r:id="rId13"/>
    <p:sldId id="332" r:id="rId14"/>
    <p:sldId id="326" r:id="rId15"/>
    <p:sldId id="323" r:id="rId16"/>
    <p:sldId id="320" r:id="rId17"/>
    <p:sldId id="335" r:id="rId18"/>
    <p:sldId id="327" r:id="rId19"/>
    <p:sldId id="334" r:id="rId20"/>
    <p:sldId id="336" r:id="rId21"/>
    <p:sldId id="329" r:id="rId22"/>
    <p:sldId id="324" r:id="rId23"/>
    <p:sldId id="337" r:id="rId24"/>
    <p:sldId id="345" r:id="rId25"/>
    <p:sldId id="338" r:id="rId26"/>
    <p:sldId id="325" r:id="rId27"/>
    <p:sldId id="339" r:id="rId28"/>
    <p:sldId id="340" r:id="rId29"/>
    <p:sldId id="346" r:id="rId30"/>
    <p:sldId id="333" r:id="rId31"/>
    <p:sldId id="341" r:id="rId32"/>
    <p:sldId id="375" r:id="rId33"/>
    <p:sldId id="348" r:id="rId34"/>
    <p:sldId id="349" r:id="rId35"/>
    <p:sldId id="347" r:id="rId36"/>
    <p:sldId id="358" r:id="rId37"/>
    <p:sldId id="351" r:id="rId38"/>
    <p:sldId id="352" r:id="rId39"/>
    <p:sldId id="353" r:id="rId40"/>
    <p:sldId id="350" r:id="rId41"/>
    <p:sldId id="359" r:id="rId42"/>
    <p:sldId id="355" r:id="rId43"/>
    <p:sldId id="356" r:id="rId44"/>
    <p:sldId id="357" r:id="rId45"/>
    <p:sldId id="354" r:id="rId46"/>
    <p:sldId id="360" r:id="rId47"/>
    <p:sldId id="361" r:id="rId48"/>
    <p:sldId id="363" r:id="rId49"/>
    <p:sldId id="370" r:id="rId50"/>
    <p:sldId id="364" r:id="rId51"/>
    <p:sldId id="371" r:id="rId52"/>
    <p:sldId id="366" r:id="rId53"/>
    <p:sldId id="362" r:id="rId54"/>
    <p:sldId id="367" r:id="rId55"/>
    <p:sldId id="368" r:id="rId56"/>
    <p:sldId id="369" r:id="rId57"/>
    <p:sldId id="365" r:id="rId58"/>
    <p:sldId id="258" r:id="rId59"/>
    <p:sldId id="374" r:id="rId60"/>
    <p:sldId id="286" r:id="rId61"/>
  </p:sldIdLst>
  <p:sldSz cx="9144000" cy="5143500" type="screen16x9"/>
  <p:notesSz cx="6858000" cy="9144000"/>
  <p:embeddedFontLst>
    <p:embeddedFont>
      <p:font typeface="Bebas Neue" panose="020B0604020202020204" charset="0"/>
      <p:regular r:id="rId63"/>
    </p:embeddedFont>
    <p:embeddedFont>
      <p:font typeface="Fira Sans Extra Condensed Medium" panose="020B0604020202020204" charset="0"/>
      <p:regular r:id="rId64"/>
      <p:bold r:id="rId65"/>
      <p:italic r:id="rId66"/>
      <p:boldItalic r:id="rId67"/>
    </p:embeddedFont>
    <p:embeddedFont>
      <p:font typeface="Lucida Console" panose="020B0609040504020204" pitchFamily="49" charset="0"/>
      <p:regular r:id="rId68"/>
    </p:embeddedFont>
    <p:embeddedFont>
      <p:font typeface="Overpass" panose="020B0604020202020204" charset="0"/>
      <p:regular r:id="rId69"/>
      <p:bold r:id="rId70"/>
      <p:italic r:id="rId71"/>
      <p:boldItalic r:id="rId72"/>
    </p:embeddedFont>
    <p:embeddedFont>
      <p:font typeface="Overpass ExtraLight" panose="020B0604020202020204" charset="0"/>
      <p:regular r:id="rId73"/>
      <p:bold r:id="rId74"/>
      <p:italic r:id="rId75"/>
      <p:boldItalic r:id="rId76"/>
    </p:embeddedFont>
    <p:embeddedFont>
      <p:font typeface="Overpass Light" panose="020B0604020202020204" charset="0"/>
      <p:regular r:id="rId77"/>
      <p:bold r:id="rId78"/>
      <p:italic r:id="rId79"/>
      <p:boldItalic r:id="rId80"/>
    </p:embeddedFont>
    <p:embeddedFont>
      <p:font typeface="Roboto Slab Light" panose="020B060402020202020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hyperlink" Target="https://devblogs.microsoft.com/powershell/powershell-constrained-language-mod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learn.microsoft.com/en-us/windows/win32/amsi/antimalware-scan-interface-porta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learn.microsoft.com/en-us/dotnet/api/system.console?view=netframework-4.8"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6.png"/><Relationship Id="rId4" Type="http://schemas.openxmlformats.org/officeDocument/2006/relationships/hyperlink" Target="https://learn.microsoft.com/en-us/dotnet/api/system.runtime.interopservices.dllimportattribute?view=net-5.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ocs.microsoft.com/en-us/windows/win32/api/winuser/nf-winuser-messagebo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docs.microsoft.com/en-us/windows/win32/api/processthreadsapi/nf-processthreadsapi-createremotethread"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175953"/>
            <a:ext cx="4496303" cy="3693319"/>
          </a:xfrm>
          <a:prstGeom prst="rect">
            <a:avLst/>
          </a:prstGeom>
          <a:noFill/>
        </p:spPr>
        <p:txBody>
          <a:bodyPr wrap="square">
            <a:spAutoFit/>
          </a:bodyPr>
          <a:lstStyle/>
          <a:p>
            <a:pPr algn="just"/>
            <a:r>
              <a:rPr lang="en-US" sz="1800" dirty="0">
                <a:latin typeface="Overpass Light" panose="020B0604020202020204" charset="0"/>
              </a:rPr>
              <a:t>As defenses improve, so does malware.</a:t>
            </a:r>
          </a:p>
          <a:p>
            <a:pPr algn="just"/>
            <a:endParaRPr lang="en-US" sz="1800" dirty="0">
              <a:latin typeface="Overpass Light" panose="020B0604020202020204" charset="0"/>
            </a:endParaRPr>
          </a:p>
          <a:p>
            <a:pPr algn="just"/>
            <a:r>
              <a:rPr lang="en-US" sz="1800" dirty="0">
                <a:latin typeface="Overpass Light" panose="020B0604020202020204" charset="0"/>
              </a:rPr>
              <a:t>Offensive operations will always be a game of  cat and mouse between attackers and  defenders.</a:t>
            </a:r>
          </a:p>
          <a:p>
            <a:pPr algn="just"/>
            <a:endParaRPr lang="en-US" sz="1800" dirty="0">
              <a:latin typeface="Overpass Light" panose="020B0604020202020204" charset="0"/>
            </a:endParaRPr>
          </a:p>
          <a:p>
            <a:pPr algn="just"/>
            <a:r>
              <a:rPr lang="en-US" sz="1800" dirty="0">
                <a:latin typeface="Overpass Light" panose="020B0604020202020204" charset="0"/>
              </a:rPr>
              <a:t>As PowerShell became more and more  scrutinized over the years, its defensive  capabilities grew as well. </a:t>
            </a:r>
            <a:r>
              <a:rPr lang="en-US" sz="1800" b="1" dirty="0">
                <a:latin typeface="Overpass Light" panose="020B0604020202020204" charset="0"/>
              </a:rPr>
              <a:t>AMSI</a:t>
            </a:r>
            <a:r>
              <a:rPr lang="en-US" sz="1800" dirty="0">
                <a:latin typeface="Overpass Light" panose="020B0604020202020204" charset="0"/>
              </a:rPr>
              <a:t> and  </a:t>
            </a:r>
            <a:r>
              <a:rPr lang="en-US" sz="1800" b="1" dirty="0">
                <a:latin typeface="Overpass Light" panose="020B0604020202020204" charset="0"/>
              </a:rPr>
              <a:t>Constrained Language Mode </a:t>
            </a:r>
            <a:r>
              <a:rPr lang="en-US" sz="1800" dirty="0">
                <a:latin typeface="Overpass Light" panose="020B0604020202020204" charset="0"/>
              </a:rPr>
              <a:t>are two big  advancements, but other defensive measures  are relevant as well such as </a:t>
            </a:r>
            <a:r>
              <a:rPr lang="en-US" sz="1800" b="1" dirty="0">
                <a:latin typeface="Overpass Light" panose="020B0604020202020204" charset="0"/>
              </a:rPr>
              <a:t>Script Block Logging</a:t>
            </a:r>
            <a:r>
              <a:rPr lang="en-US" sz="1800" dirty="0">
                <a:latin typeface="Overpass Light" panose="020B0604020202020204" charset="0"/>
              </a:rPr>
              <a:t>.</a:t>
            </a:r>
          </a:p>
        </p:txBody>
      </p:sp>
      <p:sp>
        <p:nvSpPr>
          <p:cNvPr id="9" name="TextBox 8">
            <a:extLst>
              <a:ext uri="{FF2B5EF4-FFF2-40B4-BE49-F238E27FC236}">
                <a16:creationId xmlns:a16="http://schemas.microsoft.com/office/drawing/2014/main" id="{0DD92224-DF6E-438F-B3BB-1D8CBFB828FC}"/>
              </a:ext>
            </a:extLst>
          </p:cNvPr>
          <p:cNvSpPr txBox="1"/>
          <p:nvPr/>
        </p:nvSpPr>
        <p:spPr>
          <a:xfrm>
            <a:off x="6697927" y="1395396"/>
            <a:ext cx="974028" cy="446276"/>
          </a:xfrm>
          <a:prstGeom prst="rect">
            <a:avLst/>
          </a:prstGeom>
          <a:noFill/>
        </p:spPr>
        <p:txBody>
          <a:bodyPr wrap="square">
            <a:spAutoFit/>
          </a:bodyPr>
          <a:lstStyle/>
          <a:p>
            <a:pPr marL="0"/>
            <a:r>
              <a:rPr lang="en-US" sz="2300" b="1" i="0" spc="0" baseline="0" dirty="0">
                <a:solidFill>
                  <a:schemeClr val="tx1"/>
                </a:solidFill>
                <a:latin typeface="Overpass Light" panose="020B0604020202020204" charset="0"/>
              </a:rPr>
              <a:t>AMSI</a:t>
            </a:r>
          </a:p>
        </p:txBody>
      </p:sp>
      <p:pic>
        <p:nvPicPr>
          <p:cNvPr id="11" name="Picture 121">
            <a:extLst>
              <a:ext uri="{FF2B5EF4-FFF2-40B4-BE49-F238E27FC236}">
                <a16:creationId xmlns:a16="http://schemas.microsoft.com/office/drawing/2014/main" id="{45E080F7-71E5-44A8-A9FB-6C395421B395}"/>
              </a:ext>
            </a:extLst>
          </p:cNvPr>
          <p:cNvPicPr>
            <a:picLocks noChangeArrowheads="1"/>
          </p:cNvPicPr>
          <p:nvPr/>
        </p:nvPicPr>
        <p:blipFill rotWithShape="1">
          <a:blip r:embed="rId4">
            <a:extLst>
              <a:ext uri="{28A0092B-C50C-407E-A947-70E740481C1C}">
                <a14:useLocalDpi xmlns:a14="http://schemas.microsoft.com/office/drawing/2010/main" val="0"/>
              </a:ext>
            </a:extLst>
          </a:blip>
          <a:srcRect t="2495"/>
          <a:stretch/>
        </p:blipFill>
        <p:spPr>
          <a:xfrm>
            <a:off x="5372502" y="3418609"/>
            <a:ext cx="3573687" cy="502230"/>
          </a:xfrm>
          <a:prstGeom prst="rect">
            <a:avLst/>
          </a:prstGeom>
          <a:noFill/>
        </p:spPr>
      </p:pic>
      <p:sp>
        <p:nvSpPr>
          <p:cNvPr id="12" name="TextBox 11">
            <a:extLst>
              <a:ext uri="{FF2B5EF4-FFF2-40B4-BE49-F238E27FC236}">
                <a16:creationId xmlns:a16="http://schemas.microsoft.com/office/drawing/2014/main" id="{695142E6-A802-4FF5-8B7F-5350BE524953}"/>
              </a:ext>
            </a:extLst>
          </p:cNvPr>
          <p:cNvSpPr txBox="1"/>
          <p:nvPr/>
        </p:nvSpPr>
        <p:spPr>
          <a:xfrm>
            <a:off x="5280322" y="2872624"/>
            <a:ext cx="3758045" cy="430887"/>
          </a:xfrm>
          <a:prstGeom prst="rect">
            <a:avLst/>
          </a:prstGeom>
          <a:noFill/>
        </p:spPr>
        <p:txBody>
          <a:bodyPr wrap="square">
            <a:spAutoFit/>
          </a:bodyPr>
          <a:lstStyle/>
          <a:p>
            <a:pPr marL="0"/>
            <a:r>
              <a:rPr lang="en-US" sz="2200" b="1" i="0" spc="0" baseline="0" dirty="0">
                <a:solidFill>
                  <a:schemeClr val="tx1"/>
                </a:solidFill>
                <a:latin typeface="Overpass Light" panose="020B0604020202020204" charset="0"/>
              </a:rPr>
              <a:t>Constrained Language Mode</a:t>
            </a:r>
          </a:p>
        </p:txBody>
      </p:sp>
      <p:pic>
        <p:nvPicPr>
          <p:cNvPr id="6" name="Picture 5">
            <a:extLst>
              <a:ext uri="{FF2B5EF4-FFF2-40B4-BE49-F238E27FC236}">
                <a16:creationId xmlns:a16="http://schemas.microsoft.com/office/drawing/2014/main" id="{0D261093-F5A7-435A-8EA3-1AC3EB275A5A}"/>
              </a:ext>
            </a:extLst>
          </p:cNvPr>
          <p:cNvPicPr>
            <a:picLocks noChangeAspect="1"/>
          </p:cNvPicPr>
          <p:nvPr/>
        </p:nvPicPr>
        <p:blipFill>
          <a:blip r:embed="rId5"/>
          <a:stretch>
            <a:fillRect/>
          </a:stretch>
        </p:blipFill>
        <p:spPr>
          <a:xfrm>
            <a:off x="5372503" y="1904597"/>
            <a:ext cx="3558154" cy="667154"/>
          </a:xfrm>
          <a:prstGeom prst="rect">
            <a:avLst/>
          </a:prstGeom>
        </p:spPr>
      </p:pic>
      <p:sp>
        <p:nvSpPr>
          <p:cNvPr id="13" name="TextBox 12">
            <a:extLst>
              <a:ext uri="{FF2B5EF4-FFF2-40B4-BE49-F238E27FC236}">
                <a16:creationId xmlns:a16="http://schemas.microsoft.com/office/drawing/2014/main" id="{2E091729-C601-4CD2-98BC-AAA92A49903B}"/>
              </a:ext>
            </a:extLst>
          </p:cNvPr>
          <p:cNvSpPr txBox="1"/>
          <p:nvPr/>
        </p:nvSpPr>
        <p:spPr>
          <a:xfrm>
            <a:off x="5305656" y="1214718"/>
            <a:ext cx="3691848" cy="307777"/>
          </a:xfrm>
          <a:prstGeom prst="rect">
            <a:avLst/>
          </a:prstGeom>
          <a:noFill/>
        </p:spPr>
        <p:txBody>
          <a:bodyPr wrap="square">
            <a:spAutoFit/>
          </a:bodyPr>
          <a:lstStyle/>
          <a:p>
            <a:r>
              <a:rPr lang="en-US" sz="700" dirty="0">
                <a:latin typeface="Overpass Light" panose="020B0604020202020204" charset="0"/>
                <a:hlinkClick r:id="rId6"/>
              </a:rPr>
              <a:t>https://learn.microsoft.com/en-us/windows/win32/amsi/antimalware-scan-interface-portal</a:t>
            </a:r>
            <a:endParaRPr lang="en-US" sz="700" dirty="0">
              <a:latin typeface="Overpass Light" panose="020B0604020202020204" charset="0"/>
            </a:endParaRPr>
          </a:p>
        </p:txBody>
      </p:sp>
      <p:sp>
        <p:nvSpPr>
          <p:cNvPr id="14" name="TextBox 13">
            <a:extLst>
              <a:ext uri="{FF2B5EF4-FFF2-40B4-BE49-F238E27FC236}">
                <a16:creationId xmlns:a16="http://schemas.microsoft.com/office/drawing/2014/main" id="{4F2D7596-F937-416B-BD56-F46FF1DCA659}"/>
              </a:ext>
            </a:extLst>
          </p:cNvPr>
          <p:cNvSpPr txBox="1"/>
          <p:nvPr/>
        </p:nvSpPr>
        <p:spPr>
          <a:xfrm>
            <a:off x="5423817" y="4029602"/>
            <a:ext cx="3573687" cy="200055"/>
          </a:xfrm>
          <a:prstGeom prst="rect">
            <a:avLst/>
          </a:prstGeom>
          <a:noFill/>
        </p:spPr>
        <p:txBody>
          <a:bodyPr wrap="square">
            <a:spAutoFit/>
          </a:bodyPr>
          <a:lstStyle/>
          <a:p>
            <a:r>
              <a:rPr lang="en-US" sz="700" dirty="0">
                <a:latin typeface="Overpass Light" panose="020B0604020202020204" charset="0"/>
                <a:hlinkClick r:id="rId7"/>
              </a:rPr>
              <a:t>https://devblogs.microsoft.com/powershell/powershell-constrained-language-mode/</a:t>
            </a:r>
            <a:endParaRPr lang="en-US" sz="700"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38425" y="1953844"/>
            <a:ext cx="5325243" cy="2067791"/>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830997"/>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for Windows. We will see basic process injection techniques, strings / shellcode obfuscation and evasion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regardless of its absolute address.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represent assembly instructions</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661223" y="1023513"/>
            <a:ext cx="5821554" cy="382904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75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may be detected by the product.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Tree>
    <p:extLst>
      <p:ext uri="{BB962C8B-B14F-4D97-AF65-F5344CB8AC3E}">
        <p14:creationId xmlns:p14="http://schemas.microsoft.com/office/powerpoint/2010/main" val="1165286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dirty="0"/>
              <a:t>Special thanks to:</a:t>
            </a:r>
            <a:endParaRPr dirty="0"/>
          </a:p>
          <a:p>
            <a:pPr marL="0" lvl="0" indent="0" algn="ctr" rtl="0">
              <a:spcBef>
                <a:spcPts val="0"/>
              </a:spcBef>
              <a:spcAft>
                <a:spcPts val="0"/>
              </a:spcAft>
              <a:buNone/>
            </a:pPr>
            <a:r>
              <a:rPr lang="en-US" dirty="0"/>
              <a:t>@mvelazco</a:t>
            </a:r>
          </a:p>
          <a:p>
            <a:pPr marL="0" lvl="0" indent="0" algn="ctr" rtl="0">
              <a:spcBef>
                <a:spcPts val="0"/>
              </a:spcBef>
              <a:spcAft>
                <a:spcPts val="0"/>
              </a:spcAft>
              <a:buNone/>
            </a:pPr>
            <a:r>
              <a:rPr lang="en-US" dirty="0"/>
              <a:t>@amarjit_labu</a:t>
            </a:r>
          </a:p>
          <a:p>
            <a:pPr marL="0" lvl="0" indent="0" algn="ctr" rtl="0">
              <a:spcBef>
                <a:spcPts val="0"/>
              </a:spcBef>
              <a:spcAft>
                <a:spcPts val="0"/>
              </a:spcAft>
              <a:buNone/>
            </a:pPr>
            <a:r>
              <a:rPr lang="en-US" dirty="0"/>
              <a:t>@jean_maes_1994</a:t>
            </a:r>
          </a:p>
          <a:p>
            <a:pPr marL="0" lvl="0" indent="0" algn="ctr" rtl="0">
              <a:spcBef>
                <a:spcPts val="0"/>
              </a:spcBef>
              <a:spcAft>
                <a:spcPts val="0"/>
              </a:spcAft>
              <a:buNone/>
            </a:pPr>
            <a:r>
              <a:rPr lang="en-US" dirty="0"/>
              <a:t>@ShitSecure - @S3cur3Th1sSh1t</a:t>
            </a:r>
          </a:p>
          <a:p>
            <a:pPr marL="0" lvl="0" indent="0" algn="ctr" rtl="0">
              <a:spcBef>
                <a:spcPts val="0"/>
              </a:spcBef>
              <a:spcAft>
                <a:spcPts val="0"/>
              </a:spcAft>
              <a:buNone/>
            </a:pPr>
            <a:r>
              <a:rPr lang="en-US" dirty="0"/>
              <a:t>Security Assurance Team @Dell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1754326"/>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2990</TotalTime>
  <Words>2523</Words>
  <Application>Microsoft Office PowerPoint</Application>
  <PresentationFormat>On-screen Show (16:9)</PresentationFormat>
  <Paragraphs>231</Paragraphs>
  <Slides>60</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Overpass Light</vt:lpstr>
      <vt:lpstr>Bebas Neue</vt:lpstr>
      <vt:lpstr>Overpass ExtraLight</vt:lpstr>
      <vt:lpstr>Arial</vt:lpstr>
      <vt:lpstr>Roboto Slab Light</vt:lpstr>
      <vt:lpstr>Fira Sans Extra Condensed Medium</vt:lpstr>
      <vt:lpstr>Lucida Console</vt:lpstr>
      <vt:lpstr>Overpass</vt:lpstr>
      <vt:lpstr>Minimal Marketing by Slidesgo</vt:lpstr>
      <vt:lpstr>Maldev &amp; AV/EDR EVASION FOR PENTESTERS</vt:lpstr>
      <vt:lpstr>whoami</vt:lpstr>
      <vt:lpstr>What Are We Going to Cover </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vt:lpstr>
      <vt:lpstr>Meterpreter’s shellcode</vt:lpstr>
      <vt:lpstr>Meterpreter’s shellcode</vt:lpstr>
      <vt:lpstr>Exercise 1: generate shellcode with msfvenom</vt:lpstr>
      <vt:lpstr>Meterpreter’s shellcode</vt:lpstr>
      <vt:lpstr>Basic shellcode loader</vt:lpstr>
      <vt:lpstr>Basic shellcode loader</vt:lpstr>
      <vt:lpstr>Basic shellcode loader</vt:lpstr>
      <vt:lpstr>Exercise 2: basic shellcode loader</vt:lpstr>
      <vt:lpstr>Basic shellcode loader</vt:lpstr>
      <vt:lpstr>Basic shellcode injector</vt:lpstr>
      <vt:lpstr>Basic shellcode injector</vt:lpstr>
      <vt:lpstr>Basic shellcode injector</vt:lpstr>
      <vt:lpstr>Exercise 3: 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Exercise 3: modifying behavior</vt:lpstr>
      <vt:lpstr>p/Invoke disadvantages</vt:lpstr>
      <vt:lpstr>d/invoke</vt:lpstr>
      <vt:lpstr>Exercise 4: edr evasion with d/invoke</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95</cp:revision>
  <dcterms:modified xsi:type="dcterms:W3CDTF">2022-10-11T05:57:14Z</dcterms:modified>
</cp:coreProperties>
</file>